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3" r:id="rId7"/>
    <p:sldId id="267" r:id="rId8"/>
    <p:sldId id="268" r:id="rId9"/>
    <p:sldId id="269" r:id="rId10"/>
    <p:sldId id="275" r:id="rId11"/>
    <p:sldId id="264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6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43"/>
  </p:normalViewPr>
  <p:slideViewPr>
    <p:cSldViewPr snapToGrid="0">
      <p:cViewPr varScale="1">
        <p:scale>
          <a:sx n="80" d="100"/>
          <a:sy n="80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F8F1E-6341-49B8-9E96-98C02292AA53}" type="datetimeFigureOut">
              <a:rPr lang="tr-TR" smtClean="0"/>
              <a:t>23.10.2022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BEC4-22D2-4C36-A152-8E375E6CF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9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B9AAA3-BD5F-8740-6278-64EA6BFDC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F907497-B31F-ED0F-E326-184061A31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375402-5A46-F1E8-5E31-FFCD3E31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93E-F079-49A3-A0FA-D2765A8EA1F3}" type="datetime1">
              <a:rPr lang="tr-TR" smtClean="0"/>
              <a:t>23.10.2022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7DFDDE-488F-5BCA-8171-E27BD802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A5555A-7888-FF8E-469D-30A28E25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09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1528B7-02A4-DCBD-B6F5-72737AA4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C840CFA-3029-2C81-5342-C65AEC7F2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09A1ED-1F74-73DF-065A-6FBC1659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528-628E-4B55-B54D-9241A47C2680}" type="datetime1">
              <a:rPr lang="tr-TR" smtClean="0"/>
              <a:t>23.10.2022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E4CA4-4B26-5428-9EEA-D7387562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7265F9-EB3D-CCF1-E94F-C25663C1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9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57BA7DB-17EA-AD3C-1AB2-8D4D28AD6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C305DC8-3912-8B8D-6450-B44FB058C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A6445D-D80E-0692-0689-A7B3406E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5510-31C1-4346-8D40-AA4242255E1D}" type="datetime1">
              <a:rPr lang="tr-TR" smtClean="0"/>
              <a:t>23.10.2022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11915D-95D0-BA60-632F-49142E93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8F907B-11A9-C75F-A723-32154680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49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BB414C-CB90-6805-E3B8-FAABAB9C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EB3541-C353-95CE-1BAB-456A01AE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0EEBA0-B336-F13D-8C65-0F7F10B8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39A0-4D95-4DE7-A6A6-2A01032A4D23}" type="datetime1">
              <a:rPr lang="tr-TR" smtClean="0"/>
              <a:t>23.10.2022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5C7093-1BC7-7B71-CFF9-CA5FA798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2CF626-F556-D1EC-827A-F43D2B45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3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C6B9F7-5EBD-97EE-3718-9D9F4E78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7B97E4-19D4-40A2-C26F-9653DE3B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7A7DB2-1464-178B-BAFF-5B932F3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198A-6F74-4A0D-82B5-C8001780CD4E}" type="datetime1">
              <a:rPr lang="tr-TR" smtClean="0"/>
              <a:t>23.10.2022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9F0A85-D45C-7205-4531-C6190FBB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5F35A2-5680-E33C-FEB5-8C39395B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66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56726A-A9A7-BDC1-12E0-B6A79798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3D5222-9211-5571-EEF8-FD7DDDEAE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17319B2-CC65-3186-711B-B52005CF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A7C160-28CE-BAC6-EC5F-B4DF188A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5B79-1344-45E5-95F5-75235AA13EC3}" type="datetime1">
              <a:rPr lang="tr-TR" smtClean="0"/>
              <a:t>23.10.2022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411226-6D74-6672-A86C-D04980A2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63ED3E8-92A2-D4ED-88D1-981E10BF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95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24D650-D6CF-F0E2-696E-D2B2DF50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EF431A-D1C6-8160-69D6-24785BEF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531548-9156-34DF-C9CE-6C67C0907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642DA08-C102-0DCF-79BF-DCFD38CA5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0FB0637-DC82-48C9-D90C-5B86A3D7C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C3DB223-15BC-DEB0-18E0-FBEFA95A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251-2A45-40D0-AB26-2C55604476E8}" type="datetime1">
              <a:rPr lang="tr-TR" smtClean="0"/>
              <a:t>23.10.2022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AE221FB-8908-F902-15A9-A941451E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AE33283-6347-547E-D1D4-35CA841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0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7CABB8-9606-4E84-5DFE-E921DADD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9FD3268-15B1-D968-A30C-D5ACAFF2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3B19-A88F-4D42-A54C-E9624C9EFE7E}" type="datetime1">
              <a:rPr lang="tr-TR" smtClean="0"/>
              <a:t>23.10.2022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398F8D-5E3F-4FA0-38AE-3F825C4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BE52FA6-7866-8750-C05A-F3010914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30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F0D02-7407-062F-7D0C-E8532A5B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8B5-4145-466E-87CC-54816172FAAA}" type="datetime1">
              <a:rPr lang="tr-TR" smtClean="0"/>
              <a:t>23.10.2022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F06640E-66DE-2C6E-D445-AEAFBE5F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1209DB-6221-7920-49DB-9A3DA065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56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1139A-2625-1EDF-AAB6-219654DA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630CDE-92FA-C956-8441-B2DC53B6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407F11C-F292-1A7E-AD69-9E858E1DD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462DBBA-699B-BAD7-0C3D-FFFDC052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6EEC-E4BD-4A8D-B5D6-12C783417B71}" type="datetime1">
              <a:rPr lang="tr-TR" smtClean="0"/>
              <a:t>23.10.2022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B09283-C5D2-B5AF-7194-8AE59B15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37E1358-300B-7879-24F7-D626DA98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4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B13138-3F4F-8ACC-DABC-53DAF8CD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1C2BDB-9472-B53E-608F-6321134CD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BC2AE6-FC62-9478-A672-D64C1036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616983-E378-C19F-7709-2295C583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3378-6385-459B-8BBA-E17AAD2A9919}" type="datetime1">
              <a:rPr lang="tr-TR" smtClean="0"/>
              <a:t>23.10.2022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5CDDCB-7C84-95BA-C867-5F659992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EB60031-EE29-CE58-DD3C-E49F6251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15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918FA82-B8A8-F11C-083E-DA30A7F1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A9DB5D-B1D5-7080-CCCF-A81C08ABE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44D8CC-C8C6-E4A2-6A54-C99F24F93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FDB7-8F50-4971-B045-89DF809C9526}" type="datetime1">
              <a:rPr lang="tr-TR" smtClean="0"/>
              <a:t>23.10.2022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C23804-19CA-7FAA-2E5D-02D69E3AF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301DF7-58D7-AE00-30D8-A19B10EF2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2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ariyerkapisi.cbiko.gov.tr/ulusalstajprogrami#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iyerkapisi.cbiko.gov.tr/ulusalstajprogrami#3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EACB67-07C7-ED44-FF90-6BA3D4E0A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7CD285-31F3-EE14-1B0D-6E0786A02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2" r="2523" b="20989"/>
          <a:stretch/>
        </p:blipFill>
        <p:spPr>
          <a:xfrm>
            <a:off x="1331494" y="408500"/>
            <a:ext cx="9529011" cy="3376671"/>
          </a:xfrm>
          <a:prstGeom prst="rect">
            <a:avLst/>
          </a:prstGeom>
          <a:effectLst>
            <a:softEdge rad="154037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FD62DA-D6DD-0F7E-2202-2EBC47820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189" y="4060379"/>
            <a:ext cx="4148746" cy="125352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D1D8D0F-60A6-0558-AF59-F609D8667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912" y="5602067"/>
            <a:ext cx="4800600" cy="90351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B76DEDA-A417-34AF-8B5B-7E2679E4A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89" y="4000160"/>
            <a:ext cx="6859906" cy="2805511"/>
          </a:xfrm>
          <a:prstGeom prst="rect">
            <a:avLst/>
          </a:prstGeom>
          <a:effectLst>
            <a:softEdge rad="411410"/>
          </a:effectLst>
        </p:spPr>
      </p:pic>
    </p:spTree>
    <p:extLst>
      <p:ext uri="{BB962C8B-B14F-4D97-AF65-F5344CB8AC3E}">
        <p14:creationId xmlns:p14="http://schemas.microsoft.com/office/powerpoint/2010/main" val="344437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1266FA3-38EE-23A0-462C-09C1FD1FE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96" y="838200"/>
            <a:ext cx="8552208" cy="4288971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506C2BB-5C2C-5A28-1975-DD0A8907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65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D447053-6E58-7EEB-E9D7-59CB30523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28" y="946083"/>
            <a:ext cx="9066872" cy="4115774"/>
          </a:xfrm>
          <a:prstGeom prst="rect">
            <a:avLst/>
          </a:prstGeom>
        </p:spPr>
      </p:pic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BF20C0A5-39A5-98DE-8223-61854F5A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535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8C6721D-0971-869D-1D89-251311836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28" y="947057"/>
            <a:ext cx="8678888" cy="4137922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CB8766-DDEB-C9DA-6E70-83312B4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45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6840808-7C20-8B46-62CE-45B036F24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00" y="1227683"/>
            <a:ext cx="8948500" cy="3945433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10F63-073A-3496-CE84-0C38AD7A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46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0C304E1-3126-D3E4-E7AD-1241882AE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4" y="1179127"/>
            <a:ext cx="8994846" cy="3708559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603A0A-23D7-401B-937A-80336BC7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90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0C10825-7EDD-F84F-10A0-AE0BBF2B7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9" y="1162298"/>
            <a:ext cx="9016706" cy="3703616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38F21A-7F1D-5D4A-8504-EC6DB400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96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801F0E4-BD2C-2F51-D9F3-8DDBC163E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26" y="936171"/>
            <a:ext cx="8770447" cy="387531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3CDC86-F4A1-1504-5FC7-12C7C12A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11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1F1E43E-72F4-A928-B363-CA4475A92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54" y="794656"/>
            <a:ext cx="8980862" cy="4324002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BC28E7-34EE-505B-8D62-4B59FE79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30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EF14507-A544-1825-7885-C9103C43C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0" y="723186"/>
            <a:ext cx="9085198" cy="4038866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A9A695-9362-5D00-6300-66FFA48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32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35DBE6B-7CD4-5684-8765-9E046FE14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70" y="381118"/>
            <a:ext cx="9069327" cy="4406864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24749D-607C-C6DD-BDE6-197AED16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56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4DC915-E0A7-4A90-884E-E850BC13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63CDEE-5F6D-4664-ACDC-17D3FC7D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8859" y="1118007"/>
            <a:ext cx="8009839" cy="4768853"/>
            <a:chOff x="1258859" y="1118007"/>
            <a:chExt cx="8009839" cy="476885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AA1B2B6-69FE-451C-81CB-995A80429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46205" y="1654168"/>
              <a:ext cx="822493" cy="4232692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F7E496F-64E9-45ED-A2DB-3A494C79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311136"/>
              <a:ext cx="687754" cy="3820236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90F9C91-9231-44A1-8E05-EC891AE6B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126737"/>
              <a:ext cx="347200" cy="369970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6F955F36-F50D-4D3F-8C98-582F11CD3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859" y="1118007"/>
              <a:ext cx="7669284" cy="3531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FD96978D-A706-5E60-544B-94859D2A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0523"/>
            <a:ext cx="8065116" cy="2866301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>
                <a:solidFill>
                  <a:srgbClr val="FFFFFF"/>
                </a:solidFill>
                <a:latin typeface="+mn-lt"/>
              </a:rPr>
              <a:t>1-</a:t>
            </a:r>
            <a:r>
              <a:rPr lang="nn-NO" sz="3600" dirty="0">
                <a:solidFill>
                  <a:srgbClr val="FFFFFF"/>
                </a:solidFill>
                <a:latin typeface="+mn-lt"/>
              </a:rPr>
              <a:t>Ulusal Staj Programı (USP) Nedir?</a:t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>2-Kimler Başvurabilir?</a:t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>3-Nasıl Başvurursun?</a:t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>4-Kayıtlı İşverenler</a:t>
            </a:r>
            <a:br>
              <a:rPr lang="tr-TR" sz="36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tr-TR" sz="2000" dirty="0">
                <a:solidFill>
                  <a:srgbClr val="FFFFFF"/>
                </a:solidFill>
              </a:rPr>
            </a:br>
            <a:endParaRPr lang="tr-TR" sz="2000" dirty="0">
              <a:solidFill>
                <a:srgbClr val="FFFFFF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D35146-E954-310E-EFCC-6AECA94CB715}"/>
              </a:ext>
            </a:extLst>
          </p:cNvPr>
          <p:cNvSpPr txBox="1"/>
          <p:nvPr/>
        </p:nvSpPr>
        <p:spPr>
          <a:xfrm>
            <a:off x="1524000" y="4777683"/>
            <a:ext cx="6629400" cy="98940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https://kariyerkapisi.cbiko.gov.tr/ulusalstajprogrami#3</a:t>
            </a:r>
            <a:r>
              <a: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56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96A198D-2760-4A43-FDE6-D8D4D525B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20" y="721158"/>
            <a:ext cx="8968177" cy="3894546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D63262-995D-83B5-EBC1-7A01EE11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39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F904FE6-7731-99A1-2700-91A01F15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98" y="351604"/>
            <a:ext cx="9015800" cy="4385575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890D4C-4663-9ED9-4966-BBA8D8CF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0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7E2578C-D2FD-BE2B-0D6E-3224A78EE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0" y="496328"/>
            <a:ext cx="9049128" cy="4331049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E6353B-6A82-0816-2B85-B262B587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41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DB8950F-B612-3272-B481-081CBE627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19" y="607714"/>
            <a:ext cx="9055479" cy="4163863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2A1380-E6D7-6CD8-B442-C7D79438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744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EEB5C3D-D316-4791-1D1A-E7E0E5763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08" y="939726"/>
            <a:ext cx="8988592" cy="3945231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EF45AB-5CA8-B0D2-6D21-77A51D09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56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18DAEC6-8730-2E53-F4EB-585C9FED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72" y="401321"/>
            <a:ext cx="8966528" cy="37204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CF7AA8F-515C-C03A-66DA-E282C976A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26" y="4121761"/>
            <a:ext cx="1445575" cy="1288826"/>
          </a:xfrm>
          <a:prstGeom prst="rect">
            <a:avLst/>
          </a:prstGeom>
        </p:spPr>
      </p:pic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5E00D32-00A6-344E-2E2A-CBC87341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18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24C9CF-73B3-9D93-E065-42DB41E5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800" y="1739239"/>
            <a:ext cx="5306788" cy="127362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4A118F50-CC27-8524-1A1A-1F394A667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3030" y="2062324"/>
            <a:ext cx="5345170" cy="784806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574DF00-36BE-5B3E-AF33-E5E03C823AF8}"/>
              </a:ext>
            </a:extLst>
          </p:cNvPr>
          <p:cNvSpPr txBox="1"/>
          <p:nvPr/>
        </p:nvSpPr>
        <p:spPr>
          <a:xfrm>
            <a:off x="3180022" y="6121222"/>
            <a:ext cx="5954486" cy="38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6"/>
              </a:rPr>
              <a:t>https://kariyerkapisi.cbiko.gov.tr/ulusalstajprogrami#3</a:t>
            </a:r>
            <a:r>
              <a:rPr lang="tr-TR" dirty="0"/>
              <a:t> 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8359EC9A-466D-A6F7-18DF-599BB0304E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882" r="2523" b="20989"/>
          <a:stretch/>
        </p:blipFill>
        <p:spPr>
          <a:xfrm>
            <a:off x="2405910" y="2943144"/>
            <a:ext cx="7576290" cy="2977161"/>
          </a:xfrm>
          <a:prstGeom prst="rect">
            <a:avLst/>
          </a:prstGeom>
          <a:effectLst>
            <a:softEdge rad="154037"/>
          </a:effectLst>
        </p:spPr>
      </p:pic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id="{33A7B8A0-0BFA-02D4-BD55-A3C2B11C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71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C7230F3-E0E2-529A-86A0-113B8BB8A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948588"/>
            <a:ext cx="3876165" cy="25291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2F1D71-3A01-FF69-C66F-2DBEBE7F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708" y="495759"/>
            <a:ext cx="6907576" cy="5904613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200" dirty="0"/>
              <a:t>Gençlerimizin fırsat eşitliği çerçevesinde ve liyakat esaslarına uygun olarak </a:t>
            </a:r>
            <a:r>
              <a:rPr lang="tr-TR" sz="2200" b="1" dirty="0"/>
              <a:t>kamu kurumları ve özel sektör </a:t>
            </a:r>
            <a:r>
              <a:rPr lang="tr-TR" sz="2200" dirty="0"/>
              <a:t>kuruluşlarınca sunulan staj olanaklarından faydalanmasını sağlamak adına Cumhurbaşkanlığı İnsan Kaynakları Ofisi tarafından Ulusal Staj Programı (USP) başlatılmıştır. </a:t>
            </a:r>
            <a:br>
              <a:rPr lang="tr-TR" sz="2200" dirty="0"/>
            </a:br>
            <a:endParaRPr lang="tr-TR" sz="2200" dirty="0"/>
          </a:p>
          <a:p>
            <a:pPr>
              <a:lnSpc>
                <a:spcPct val="110000"/>
              </a:lnSpc>
            </a:pPr>
            <a:r>
              <a:rPr lang="tr-TR" sz="2200" dirty="0"/>
              <a:t>Program aracılığıyla; şeffaf, izlenebilir ve yenilikçi bir </a:t>
            </a:r>
            <a:r>
              <a:rPr lang="tr-TR" sz="2200" b="1" dirty="0"/>
              <a:t>değerleme yöntemi ile gençlerimizin istihdam edilebilirliklerinin artırılması</a:t>
            </a:r>
            <a:r>
              <a:rPr lang="tr-TR" sz="2200" dirty="0"/>
              <a:t>, </a:t>
            </a:r>
            <a:r>
              <a:rPr lang="tr-TR" sz="2200" b="1" dirty="0"/>
              <a:t>kariyer olanaklarına erişimde fırsat eşitliğinin desteklenmesi</a:t>
            </a:r>
            <a:r>
              <a:rPr lang="tr-TR" sz="2200" dirty="0"/>
              <a:t>, staj imkânının zorunlu staj gerektiren teknik bölümlerle sınırlı kalmayıp tüm bölümlere yaygınlaştırılması hedeflenmektedir.</a:t>
            </a:r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CAC046E-419C-0B01-7423-2D05D0DF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31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C7230F3-E0E2-529A-86A0-113B8BB8A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948588"/>
            <a:ext cx="3876165" cy="25291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2F1D71-3A01-FF69-C66F-2DBEBE7F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708" y="275422"/>
            <a:ext cx="6907576" cy="6124949"/>
          </a:xfrm>
          <a:noFill/>
        </p:spPr>
        <p:txBody>
          <a:bodyPr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tr-TR" sz="2400" dirty="0"/>
              <a:t>Program’a başvuru yapan öğrenciler; eğitim hayatları boyunca sergiledikleri </a:t>
            </a:r>
            <a:r>
              <a:rPr lang="tr-TR" sz="2400" b="1" dirty="0"/>
              <a:t>performans</a:t>
            </a:r>
            <a:r>
              <a:rPr lang="tr-TR" sz="2400" dirty="0"/>
              <a:t>, </a:t>
            </a:r>
            <a:r>
              <a:rPr lang="tr-TR" sz="2400" b="1" dirty="0"/>
              <a:t>becerilerini</a:t>
            </a:r>
            <a:r>
              <a:rPr lang="tr-TR" sz="2400" dirty="0"/>
              <a:t> arttırmaya yönelik gerçekleştirdikleri çalışmalar ve başarıları göz önünde bulundurularak </a:t>
            </a:r>
            <a:r>
              <a:rPr lang="tr-TR" sz="2400" b="1" dirty="0"/>
              <a:t>akademik/mesleki, sanatsal/sosyal ve sportif yeterlilik </a:t>
            </a:r>
            <a:r>
              <a:rPr lang="tr-TR" sz="2400" dirty="0"/>
              <a:t>puanları üzerinden değerlenmektedir. İşverenler ise öğrencilere, kimlik bilgilerini görmeden söz konusu </a:t>
            </a:r>
            <a:r>
              <a:rPr lang="tr-TR" sz="2400" b="1" dirty="0"/>
              <a:t>yeterlilik alanlarında </a:t>
            </a:r>
            <a:r>
              <a:rPr lang="tr-TR" sz="2400" dirty="0"/>
              <a:t>aldıkları puanlar üzerinden staj teklifi göndermektedir.</a:t>
            </a:r>
          </a:p>
          <a:p>
            <a:pPr>
              <a:lnSpc>
                <a:spcPct val="120000"/>
              </a:lnSpc>
            </a:pP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/>
              <a:t>Yurt içindeki başarısının yanı sıra yurt dışında da beğeni ile takip edilen ve OECD tarafından iki kez üye ülkelere örnek uygulama olarak gösterilen Program, profesyonel hayatının başındaki pek çok gence </a:t>
            </a:r>
            <a:r>
              <a:rPr lang="tr-TR" sz="2400" b="1" dirty="0"/>
              <a:t>henüz öğrenci iken iş hayatını deneyimleme ve kariyer yolculuğuna </a:t>
            </a:r>
            <a:r>
              <a:rPr lang="tr-TR" sz="2400" dirty="0"/>
              <a:t>yön verme şansı tanımaktadır.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D4C2238-A7C8-63E7-9C2F-0AD14FA3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6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KİMLER BAŞVURABİLİR?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D906D61-8A82-62BE-2A36-046A82C3E714}"/>
              </a:ext>
            </a:extLst>
          </p:cNvPr>
          <p:cNvSpPr txBox="1"/>
          <p:nvPr/>
        </p:nvSpPr>
        <p:spPr>
          <a:xfrm>
            <a:off x="5240356" y="323348"/>
            <a:ext cx="69516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Türkiye, KKTC ve yurt dışında üniversitelerde</a:t>
            </a:r>
            <a:r>
              <a:rPr lang="tr-TR" sz="2400" dirty="0"/>
              <a:t> eğitimine devam eden ve not ortalaması</a:t>
            </a:r>
            <a:r>
              <a:rPr lang="tr-TR" sz="3600" b="1" dirty="0"/>
              <a:t>*</a:t>
            </a:r>
            <a:r>
              <a:rPr lang="tr-TR" sz="2400" dirty="0"/>
              <a:t> 4 üzerinden en az 2 (diğer sistemlerde dengi) olan; </a:t>
            </a:r>
            <a:br>
              <a:rPr lang="tr-TR" sz="2400" dirty="0"/>
            </a:b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Örgün eğitim veren lisans programlarının</a:t>
            </a:r>
            <a:r>
              <a:rPr lang="tr-TR" sz="2400" dirty="0"/>
              <a:t> 2., 3. veya 4. sınıf öğrencileri (tıp fakültesi ve öğretmenlik bölümleri hariç), </a:t>
            </a:r>
            <a:br>
              <a:rPr lang="tr-TR" sz="2400" dirty="0"/>
            </a:b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Örgün eğitim veren ön lisans programlarının</a:t>
            </a:r>
            <a:r>
              <a:rPr lang="tr-TR" sz="2400" dirty="0"/>
              <a:t> 1. veya 2. sınıf öğrencileri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Yurt dışındaki üniversitelerde, </a:t>
            </a:r>
            <a:r>
              <a:rPr lang="tr-TR" sz="2400" dirty="0"/>
              <a:t>not ortalaması 4 üzerinden en az 2 (diğer sistemlerde dengi) olan yüksek lisans/doktora eğitimine devam eden Türk Vatandaşı veya Mavi Kart sahibi öğrenciler. </a:t>
            </a:r>
          </a:p>
          <a:p>
            <a:endParaRPr lang="tr-TR" sz="2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6C7FE64-02E4-1581-A5D3-FA3084B80135}"/>
              </a:ext>
            </a:extLst>
          </p:cNvPr>
          <p:cNvSpPr txBox="1"/>
          <p:nvPr/>
        </p:nvSpPr>
        <p:spPr>
          <a:xfrm>
            <a:off x="0" y="4721926"/>
            <a:ext cx="5231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*</a:t>
            </a:r>
            <a:r>
              <a:rPr lang="tr-TR" sz="1600" i="1" dirty="0"/>
              <a:t>Genel not ortalamaları henüz netleşmemiş olduğu için, başvuru döneminde ön lisans 1. sınıf öğrencilerinden bu şart aranmamaktadır, ancak staj tarihinde not ortalamasının 4 üzerinden en az 2 (diğer sistemlerde dengi) olması beklenmektedir.</a:t>
            </a:r>
            <a:endParaRPr lang="tr-TR" i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0A2BC1-D2DA-8715-5DD1-EC3A46C1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91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NASIL BAŞVURURSUN?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3E41C5-E855-0340-351F-8CA99131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72" y="1100163"/>
            <a:ext cx="4227800" cy="430932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C038020-96B1-472C-0C58-7C42FE3533E9}"/>
              </a:ext>
            </a:extLst>
          </p:cNvPr>
          <p:cNvSpPr txBox="1"/>
          <p:nvPr/>
        </p:nvSpPr>
        <p:spPr>
          <a:xfrm>
            <a:off x="6554500" y="2670052"/>
            <a:ext cx="72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1-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449F901-3B29-276C-FE65-65220177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18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NASIL BAŞVURURSUN?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038020-96B1-472C-0C58-7C42FE3533E9}"/>
              </a:ext>
            </a:extLst>
          </p:cNvPr>
          <p:cNvSpPr txBox="1"/>
          <p:nvPr/>
        </p:nvSpPr>
        <p:spPr>
          <a:xfrm>
            <a:off x="6554500" y="2670052"/>
            <a:ext cx="72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2-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75F0399-8D66-B47E-15CC-1732D062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44" y="1279969"/>
            <a:ext cx="4669628" cy="4281393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8F42AD4-F2C7-B8ED-92D3-68DBC15B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03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NASIL BAŞVURURSUN?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038020-96B1-472C-0C58-7C42FE3533E9}"/>
              </a:ext>
            </a:extLst>
          </p:cNvPr>
          <p:cNvSpPr txBox="1"/>
          <p:nvPr/>
        </p:nvSpPr>
        <p:spPr>
          <a:xfrm>
            <a:off x="6554500" y="2670052"/>
            <a:ext cx="72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3-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D2C1F68-AC03-BF1C-F6AB-E8728387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363" y="1160629"/>
            <a:ext cx="4460580" cy="360362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0FF2354-58F1-8843-B3F7-95B3F661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32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NASIL BAŞVURURSUN?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C038020-96B1-472C-0C58-7C42FE3533E9}"/>
              </a:ext>
            </a:extLst>
          </p:cNvPr>
          <p:cNvSpPr txBox="1"/>
          <p:nvPr/>
        </p:nvSpPr>
        <p:spPr>
          <a:xfrm>
            <a:off x="6554500" y="2670052"/>
            <a:ext cx="72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4-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DD2077-D635-2DCE-AD75-1909E8D0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016" y="1317171"/>
            <a:ext cx="3776810" cy="4988542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AD18FD7-357F-C868-4947-C3893AA6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21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431</Words>
  <Application>Microsoft Macintosh PowerPoint</Application>
  <PresentationFormat>Geniş ekran</PresentationFormat>
  <Paragraphs>63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Palatino Linotype</vt:lpstr>
      <vt:lpstr>Office Teması</vt:lpstr>
      <vt:lpstr>PowerPoint Sunusu</vt:lpstr>
      <vt:lpstr>1-Ulusal Staj Programı (USP) Nedir?  2-Kimler Başvurabilir?  3-Nasıl Başvurursun?  4-Kayıtlı İşverenler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Gözde Erece</dc:creator>
  <cp:lastModifiedBy>Microsoft Office User</cp:lastModifiedBy>
  <cp:revision>4</cp:revision>
  <dcterms:created xsi:type="dcterms:W3CDTF">2022-10-23T10:41:13Z</dcterms:created>
  <dcterms:modified xsi:type="dcterms:W3CDTF">2022-10-23T19:01:42Z</dcterms:modified>
</cp:coreProperties>
</file>